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6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Layouts/slideLayout1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_rels/slideLayout71.xml.rels" ContentType="application/vnd.openxmlformats-package.relationships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67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72.xml.rels" ContentType="application/vnd.openxmlformats-package.relationships+xml"/>
  <Override PartName="/ppt/slideLayouts/_rels/slideLayout6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6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6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8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70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9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66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65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6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9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72.xml" ContentType="application/vnd.openxmlformats-officedocument.presentationml.slideLayout+xml"/>
  <Override PartName="/ppt/_rels/presentation.xml.rels" ContentType="application/vnd.openxmlformats-package.relationships+xml"/>
  <Override PartName="/ppt/media/image1.jpeg" ContentType="image/jpeg"/>
  <Override PartName="/ppt/media/image11.png" ContentType="image/png"/>
  <Override PartName="/ppt/media/image2.jpeg" ContentType="image/jpeg"/>
  <Override PartName="/ppt/media/image5.png" ContentType="image/png"/>
  <Override PartName="/ppt/media/image3.jpeg" ContentType="image/jpeg"/>
  <Override PartName="/ppt/media/image16.png" ContentType="image/png"/>
  <Override PartName="/ppt/media/image4.jpeg" ContentType="image/jpeg"/>
  <Override PartName="/ppt/media/image6.png" ContentType="image/png"/>
  <Override PartName="/ppt/media/image9.png" ContentType="image/png"/>
  <Override PartName="/ppt/media/image10.png" ContentType="image/png"/>
  <Override PartName="/ppt/media/image7.png" ContentType="image/png"/>
  <Override PartName="/ppt/media/image12.png" ContentType="image/png"/>
  <Override PartName="/ppt/media/image14.png" ContentType="image/png"/>
  <Override PartName="/ppt/media/image15.png" ContentType="image/png"/>
  <Override PartName="/ppt/media/image17.png" ContentType="image/png"/>
  <Override PartName="/ppt/media/image8.png" ContentType="image/png"/>
  <Override PartName="/ppt/media/image13.png" ContentType="image/png"/>
  <Override PartName="/ppt/media/image18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4.xml.rels" ContentType="application/vnd.openxmlformats-package.relationships+xml"/>
  <Override PartName="/ppt/notesSlides/notesSlide4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  <p:sldMasterId id="2147483713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7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algn="r">
              <a:buNone/>
            </a:pPr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32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233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>
              <a:buNone/>
            </a:pPr>
            <a:fld id="{D926C97C-A5B6-47E9-ACD2-9FCED6D399F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5680" cy="3085560"/>
          </a:xfrm>
          <a:prstGeom prst="rect">
            <a:avLst/>
          </a:prstGeom>
          <a:ln w="0">
            <a:noFill/>
          </a:ln>
        </p:spPr>
      </p:sp>
      <p:sp>
        <p:nvSpPr>
          <p:cNvPr id="300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endParaRPr b="0" lang="en-US" sz="2000" spc="-1" strike="noStrike">
              <a:latin typeface="Arial"/>
            </a:endParaRPr>
          </a:p>
        </p:txBody>
      </p:sp>
      <p:sp>
        <p:nvSpPr>
          <p:cNvPr id="301" name="PlaceHolder 3"/>
          <p:cNvSpPr>
            <a:spLocks noGrp="1"/>
          </p:cNvSpPr>
          <p:nvPr>
            <p:ph type="sldNum"/>
          </p:nvPr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F1984EB9-4EA9-4EDE-AB0F-0DD79B6A35D9}" type="slidenum">
              <a:rPr b="0" lang="en-US" sz="1200" spc="-1" strike="noStrike">
                <a:solidFill>
                  <a:srgbClr val="000000"/>
                </a:solidFill>
                <a:latin typeface="Calibri"/>
                <a:ea typeface="+mn-ea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6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5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6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9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6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0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3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4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5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6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7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1.xml"/><Relationship Id="rId3" Type="http://schemas.openxmlformats.org/officeDocument/2006/relationships/slideLayout" Target="../slideLayouts/slideLayout62.xml"/><Relationship Id="rId4" Type="http://schemas.openxmlformats.org/officeDocument/2006/relationships/slideLayout" Target="../slideLayouts/slideLayout63.xml"/><Relationship Id="rId5" Type="http://schemas.openxmlformats.org/officeDocument/2006/relationships/slideLayout" Target="../slideLayouts/slideLayout64.xml"/><Relationship Id="rId6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6.xml"/><Relationship Id="rId8" Type="http://schemas.openxmlformats.org/officeDocument/2006/relationships/slideLayout" Target="../slideLayouts/slideLayout67.xml"/><Relationship Id="rId9" Type="http://schemas.openxmlformats.org/officeDocument/2006/relationships/slideLayout" Target="../slideLayouts/slideLayout68.xml"/><Relationship Id="rId10" Type="http://schemas.openxmlformats.org/officeDocument/2006/relationships/slideLayout" Target="../slideLayouts/slideLayout69.xml"/><Relationship Id="rId11" Type="http://schemas.openxmlformats.org/officeDocument/2006/relationships/slideLayout" Target="../slideLayouts/slideLayout70.xml"/><Relationship Id="rId12" Type="http://schemas.openxmlformats.org/officeDocument/2006/relationships/slideLayout" Target="../slideLayouts/slideLayout71.xml"/><Relationship Id="rId13" Type="http://schemas.openxmlformats.org/officeDocument/2006/relationships/slideLayout" Target="../slideLayouts/slideLayout7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3ce">
                <a:alpha val="7058"/>
              </a:srgbClr>
            </a:gs>
            <a:gs pos="100000">
              <a:srgbClr val="fff2cc">
                <a:alpha val="35294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hyperlink" Target="https://www.miamitodaynews.com/2016/09/13/miami-getting-serious-sea-level-rise/" TargetMode="External"/><Relationship Id="rId4" Type="http://schemas.openxmlformats.org/officeDocument/2006/relationships/hyperlink" Target="https://www.miamitodaynews.com/2016/09/13/miami-getting-serious-sea-level-rise/" TargetMode="External"/><Relationship Id="rId5" Type="http://schemas.openxmlformats.org/officeDocument/2006/relationships/image" Target="../media/image3.jpeg"/><Relationship Id="rId6" Type="http://schemas.openxmlformats.org/officeDocument/2006/relationships/image" Target="../media/image4.jpeg"/><Relationship Id="rId7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7.xml"/><Relationship Id="rId3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5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hyperlink" Target="http://floodbreak.com/wp-content/uploads/2012/08/FEMA_FloodMitigationBestPractice_Lourdes-Hospital_Detail-copy.pdf" TargetMode="External"/><Relationship Id="rId2" Type="http://schemas.openxmlformats.org/officeDocument/2006/relationships/hyperlink" Target="https://www.tidalbasingroup.com/assets/CaseStudy/5f5596ee3f/Lady-of-Lourdes-Hospital-Flooding.pdf" TargetMode="Externa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slideLayout" Target="../slideLayouts/slideLayout6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6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hyperlink" Target="http://floodbreak.com/floodbreak-protects-lourdes-hospital-during-historic-2011-flood/" TargetMode="External"/><Relationship Id="rId5" Type="http://schemas.openxmlformats.org/officeDocument/2006/relationships/hyperlink" Target="http://floodbreak.com/wp-content/uploads/2012/08/FEMA_FloodMitigationBestPractice_Lourdes-Hospital_Detail-copy.pdf" TargetMode="External"/><Relationship Id="rId6" Type="http://schemas.openxmlformats.org/officeDocument/2006/relationships/hyperlink" Target="https://www.tidalbasingroup.com/assets/CaseStudy/5f5596ee3f/Lady-of-Lourdes-Hospital-Flooding.pdf" TargetMode="External"/><Relationship Id="rId7" Type="http://schemas.openxmlformats.org/officeDocument/2006/relationships/slideLayout" Target="../slideLayouts/slideLayout5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dbf0f5"/>
            </a:gs>
            <a:gs pos="50000">
              <a:srgbClr val="dbf0f5"/>
            </a:gs>
            <a:gs pos="100000">
              <a:srgbClr val="dbf0f5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PlaceHolder 1"/>
          <p:cNvSpPr>
            <a:spLocks noGrp="1"/>
          </p:cNvSpPr>
          <p:nvPr>
            <p:ph type="title"/>
          </p:nvPr>
        </p:nvSpPr>
        <p:spPr>
          <a:xfrm>
            <a:off x="685800" y="1333800"/>
            <a:ext cx="11036880" cy="13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c00000"/>
                </a:solidFill>
                <a:latin typeface="Arial"/>
                <a:ea typeface="Calibri"/>
              </a:rPr>
              <a:t>Sea Level Rise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35" name="PlaceHolder 2"/>
          <p:cNvSpPr>
            <a:spLocks noGrp="1"/>
          </p:cNvSpPr>
          <p:nvPr>
            <p:ph type="subTitle"/>
          </p:nvPr>
        </p:nvSpPr>
        <p:spPr>
          <a:xfrm>
            <a:off x="1371600" y="4114800"/>
            <a:ext cx="9142200" cy="205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 fontScale="96000"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Calibri"/>
              </a:rPr>
              <a:t>Deb Hughes Hallett</a:t>
            </a:r>
            <a:endParaRPr b="0" lang="en-US" sz="2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Calibri"/>
              </a:rPr>
              <a:t>University of Arizona/Harvard Kennedy School</a:t>
            </a:r>
            <a:endParaRPr b="0" lang="en-US" sz="2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Calibri"/>
              </a:rPr>
              <a:t>Mathematics Consortium Working Group</a:t>
            </a:r>
            <a:endParaRPr b="0" lang="en-US" sz="2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Calibri"/>
              </a:rPr>
              <a:t>https://mcwg.github.io/</a:t>
            </a:r>
            <a:endParaRPr b="0" lang="en-US" sz="2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</p:txBody>
      </p:sp>
      <p:sp>
        <p:nvSpPr>
          <p:cNvPr id="236" name=""/>
          <p:cNvSpPr/>
          <p:nvPr/>
        </p:nvSpPr>
        <p:spPr>
          <a:xfrm>
            <a:off x="6400800" y="6629400"/>
            <a:ext cx="17964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7" name=""/>
          <p:cNvSpPr/>
          <p:nvPr/>
        </p:nvSpPr>
        <p:spPr>
          <a:xfrm>
            <a:off x="6172200" y="6559200"/>
            <a:ext cx="5942520" cy="29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1b1f22"/>
                </a:solidFill>
                <a:latin typeface="HelveticaNeue"/>
                <a:ea typeface="HelveticaNeue"/>
              </a:rPr>
              <a:t>© 2022 </a:t>
            </a:r>
            <a:r>
              <a:rPr b="0" i="1" lang="en-US" sz="1400" spc="-1" strike="noStrike">
                <a:solidFill>
                  <a:srgbClr val="1b1f22"/>
                </a:solidFill>
                <a:latin typeface="HelveticaNeue-Italic"/>
                <a:ea typeface="HelveticaNeue-Italic"/>
              </a:rPr>
              <a:t>Mathematics Consortium Working Group, Hughes Hallett et al.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38" name=""/>
          <p:cNvSpPr/>
          <p:nvPr/>
        </p:nvSpPr>
        <p:spPr>
          <a:xfrm>
            <a:off x="360" y="6559200"/>
            <a:ext cx="5942520" cy="29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1b1f22"/>
                </a:solidFill>
                <a:latin typeface="Arial"/>
                <a:ea typeface="DejaVu Sans"/>
              </a:rPr>
              <a:t>https://mcwg.github.io/climate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7fff3"/>
            </a:gs>
            <a:gs pos="50000">
              <a:srgbClr val="f7fff3"/>
            </a:gs>
            <a:gs pos="100000">
              <a:srgbClr val="f7fff3"/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/>
          </p:nvPr>
        </p:nvSpPr>
        <p:spPr>
          <a:xfrm>
            <a:off x="363240" y="2352600"/>
            <a:ext cx="11464920" cy="17557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pc="-1" strike="noStrike" u="sng">
                <a:solidFill>
                  <a:srgbClr val="254061"/>
                </a:solidFill>
                <a:uFillTx/>
                <a:latin typeface="Calibri"/>
              </a:rPr>
              <a:t>Data</a:t>
            </a:r>
            <a:endParaRPr b="0" lang="en-US" sz="2400" spc="-1" strike="noStrike">
              <a:latin typeface="Arial"/>
            </a:endParaRPr>
          </a:p>
          <a:p>
            <a:pPr marL="257040" indent="-257040">
              <a:lnSpc>
                <a:spcPct val="100000"/>
              </a:lnSpc>
              <a:spcBef>
                <a:spcPts val="479"/>
              </a:spcBef>
              <a:buClr>
                <a:srgbClr val="254061"/>
              </a:buClr>
              <a:buFont typeface="Arial"/>
              <a:buChar char="•"/>
              <a:tabLst>
                <a:tab algn="l" pos="0"/>
              </a:tabLst>
            </a:pPr>
            <a:r>
              <a:rPr b="1" lang="en-US" sz="2400" spc="-1" strike="noStrike">
                <a:solidFill>
                  <a:srgbClr val="254061"/>
                </a:solidFill>
                <a:latin typeface="Calibri"/>
              </a:rPr>
              <a:t>Hurricane Sandy in New York caused up to $70 billion in damages</a:t>
            </a:r>
            <a:endParaRPr b="0" lang="en-US" sz="2400" spc="-1" strike="noStrike">
              <a:latin typeface="Arial"/>
            </a:endParaRPr>
          </a:p>
          <a:p>
            <a:pPr marL="257040" indent="-257040">
              <a:lnSpc>
                <a:spcPct val="100000"/>
              </a:lnSpc>
              <a:spcBef>
                <a:spcPts val="479"/>
              </a:spcBef>
              <a:buClr>
                <a:srgbClr val="254061"/>
              </a:buClr>
              <a:buFont typeface="Arial"/>
              <a:buChar char="•"/>
              <a:tabLst>
                <a:tab algn="l" pos="0"/>
              </a:tabLst>
            </a:pPr>
            <a:r>
              <a:rPr b="1" lang="en-US" sz="2400" spc="-1" strike="noStrike">
                <a:solidFill>
                  <a:srgbClr val="254061"/>
                </a:solidFill>
                <a:latin typeface="Calibri"/>
              </a:rPr>
              <a:t>Katrina caused $125 billion in losses in New Orleans, much of it due to rising water.</a:t>
            </a:r>
            <a:endParaRPr b="0" lang="en-US" sz="2400" spc="-1" strike="noStrike">
              <a:latin typeface="Arial"/>
            </a:endParaRPr>
          </a:p>
          <a:p>
            <a:pPr marL="257040" indent="-257040">
              <a:lnSpc>
                <a:spcPct val="100000"/>
              </a:lnSpc>
              <a:spcBef>
                <a:spcPts val="479"/>
              </a:spcBef>
              <a:buClr>
                <a:srgbClr val="c00000"/>
              </a:buClr>
              <a:buFont typeface="Arial"/>
              <a:buChar char="•"/>
              <a:tabLst>
                <a:tab algn="l" pos="0"/>
              </a:tabLst>
            </a:pPr>
            <a:r>
              <a:rPr b="1" lang="en-US" sz="2400" spc="-1" strike="noStrike">
                <a:solidFill>
                  <a:srgbClr val="c00000"/>
                </a:solidFill>
                <a:latin typeface="Calibri"/>
              </a:rPr>
              <a:t>Here we look at a simplified estimate of some of the threats facing Boston in the 21</a:t>
            </a:r>
            <a:r>
              <a:rPr b="1" lang="en-US" sz="2400" spc="-1" strike="noStrike" baseline="30000">
                <a:solidFill>
                  <a:srgbClr val="c00000"/>
                </a:solidFill>
                <a:latin typeface="Calibri"/>
              </a:rPr>
              <a:t>st</a:t>
            </a:r>
            <a:r>
              <a:rPr b="1" lang="en-US" sz="2400" spc="-1" strike="noStrike">
                <a:solidFill>
                  <a:srgbClr val="c00000"/>
                </a:solidFill>
                <a:latin typeface="Calibri"/>
              </a:rPr>
              <a:t> C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40" name="Picture 3" descr="A picture containing outdoor, mountain, nature, shore&#10;&#10;Description automatically generated"/>
          <p:cNvPicPr/>
          <p:nvPr/>
        </p:nvPicPr>
        <p:blipFill>
          <a:blip r:embed="rId1"/>
          <a:stretch/>
        </p:blipFill>
        <p:spPr>
          <a:xfrm>
            <a:off x="7724520" y="4259880"/>
            <a:ext cx="4374720" cy="2649600"/>
          </a:xfrm>
          <a:prstGeom prst="rect">
            <a:avLst/>
          </a:prstGeom>
          <a:ln w="0">
            <a:noFill/>
          </a:ln>
        </p:spPr>
      </p:pic>
      <p:pic>
        <p:nvPicPr>
          <p:cNvPr id="241" name="Picture 5" descr="A picture containing water, outdoor, boat, nature&#10;&#10;Description automatically generated"/>
          <p:cNvPicPr/>
          <p:nvPr/>
        </p:nvPicPr>
        <p:blipFill>
          <a:blip r:embed="rId2"/>
          <a:stretch/>
        </p:blipFill>
        <p:spPr>
          <a:xfrm>
            <a:off x="0" y="4226040"/>
            <a:ext cx="3973320" cy="2651040"/>
          </a:xfrm>
          <a:prstGeom prst="rect">
            <a:avLst/>
          </a:prstGeom>
          <a:ln w="0">
            <a:noFill/>
          </a:ln>
        </p:spPr>
      </p:pic>
      <p:sp>
        <p:nvSpPr>
          <p:cNvPr id="242" name="TextBox 6"/>
          <p:cNvSpPr/>
          <p:nvPr/>
        </p:nvSpPr>
        <p:spPr>
          <a:xfrm>
            <a:off x="4467600" y="5585040"/>
            <a:ext cx="2653560" cy="820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800" spc="-1" strike="noStrike" u="sng">
                <a:solidFill>
                  <a:srgbClr val="0000ff"/>
                </a:solidFill>
                <a:uFillTx/>
                <a:latin typeface="Calibri"/>
                <a:ea typeface="DejaVu Sans"/>
                <a:hlinkClick r:id="rId3"/>
              </a:rPr>
              <a:t>https://www.miamitodaynews.com/2016/09/13/miami-getting-serious-sea-level-rise/</a:t>
            </a:r>
            <a:endParaRPr b="0" lang="en-US" sz="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 u="sng">
                <a:solidFill>
                  <a:srgbClr val="0000ff"/>
                </a:solidFill>
                <a:uFillTx/>
                <a:latin typeface="Calibri"/>
                <a:ea typeface="DejaVu Sans"/>
                <a:hlinkClick r:id="rId4"/>
              </a:rPr>
              <a:t>https://www.miamiherald.com/opinion/editorials/article224405100.html</a:t>
            </a:r>
            <a:endParaRPr b="0" lang="en-US" sz="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>
                <a:solidFill>
                  <a:srgbClr val="000000"/>
                </a:solidFill>
                <a:latin typeface="Calibri"/>
                <a:ea typeface="DejaVu Sans"/>
              </a:rPr>
              <a:t>http://www.bu.edu/articles/2012/lessons-from-hurricane-sandy/</a:t>
            </a:r>
            <a:endParaRPr b="0" lang="en-US" sz="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https://www.climatecentral.org/news/floods-may-cost-coastal-cities-60-billion-annually-by-2050-16356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43" name="Title 1"/>
          <p:cNvSpPr/>
          <p:nvPr/>
        </p:nvSpPr>
        <p:spPr>
          <a:xfrm>
            <a:off x="3724920" y="415080"/>
            <a:ext cx="4158360" cy="666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  <a:tabLst>
                <a:tab algn="l" pos="1600200"/>
              </a:tabLst>
            </a:pPr>
            <a:r>
              <a:rPr b="1" lang="en-US" sz="3200" spc="-1" strike="noStrike">
                <a:solidFill>
                  <a:srgbClr val="e60000"/>
                </a:solidFill>
                <a:latin typeface="Arial"/>
                <a:ea typeface="Times New Roman"/>
              </a:rPr>
              <a:t>Sea Level Rise and its Costs 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44" name="Picture 7" descr="A picture containing outdoor, water, tree, plant&#10;&#10;Description automatically generated"/>
          <p:cNvPicPr/>
          <p:nvPr/>
        </p:nvPicPr>
        <p:blipFill>
          <a:blip r:embed="rId5"/>
          <a:stretch/>
        </p:blipFill>
        <p:spPr>
          <a:xfrm>
            <a:off x="0" y="-67320"/>
            <a:ext cx="3324960" cy="2193840"/>
          </a:xfrm>
          <a:prstGeom prst="rect">
            <a:avLst/>
          </a:prstGeom>
          <a:ln w="0">
            <a:noFill/>
          </a:ln>
        </p:spPr>
      </p:pic>
      <p:pic>
        <p:nvPicPr>
          <p:cNvPr id="245" name="Picture 8" descr="A person sitting on a fire hydrant in a flooded city&#10;&#10;Description automatically generated with medium confidence"/>
          <p:cNvPicPr/>
          <p:nvPr/>
        </p:nvPicPr>
        <p:blipFill>
          <a:blip r:embed="rId6"/>
          <a:stretch/>
        </p:blipFill>
        <p:spPr>
          <a:xfrm>
            <a:off x="8283240" y="14400"/>
            <a:ext cx="3907800" cy="2193840"/>
          </a:xfrm>
          <a:prstGeom prst="rect">
            <a:avLst/>
          </a:prstGeom>
          <a:ln w="0">
            <a:noFill/>
          </a:ln>
        </p:spPr>
      </p:pic>
      <p:sp>
        <p:nvSpPr>
          <p:cNvPr id="246" name="TextBox 7"/>
          <p:cNvSpPr/>
          <p:nvPr/>
        </p:nvSpPr>
        <p:spPr>
          <a:xfrm>
            <a:off x="6146280" y="4259880"/>
            <a:ext cx="157752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Netherlands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7" name="TextBox 8"/>
          <p:cNvSpPr/>
          <p:nvPr/>
        </p:nvSpPr>
        <p:spPr>
          <a:xfrm>
            <a:off x="4168800" y="4246920"/>
            <a:ext cx="157752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New Jersey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8" name="TextBox 9"/>
          <p:cNvSpPr/>
          <p:nvPr/>
        </p:nvSpPr>
        <p:spPr>
          <a:xfrm>
            <a:off x="3487680" y="1672560"/>
            <a:ext cx="117612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Miami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49" name="TextBox 10"/>
          <p:cNvSpPr/>
          <p:nvPr/>
        </p:nvSpPr>
        <p:spPr>
          <a:xfrm>
            <a:off x="7320960" y="1804680"/>
            <a:ext cx="921240" cy="39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</a:pPr>
            <a:r>
              <a:rPr b="1" lang="en-US" sz="2000" spc="-1" strike="noStrike">
                <a:solidFill>
                  <a:srgbClr val="000000"/>
                </a:solidFill>
                <a:latin typeface="Calibri"/>
                <a:ea typeface="DejaVu Sans"/>
              </a:rPr>
              <a:t>Miami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 type="title"/>
          </p:nvPr>
        </p:nvSpPr>
        <p:spPr>
          <a:xfrm>
            <a:off x="457200" y="401040"/>
            <a:ext cx="10972080" cy="936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100000"/>
              </a:lnSpc>
              <a:buNone/>
            </a:pPr>
            <a:r>
              <a:rPr b="1" lang="en-US" sz="3200" spc="-1" strike="noStrike">
                <a:solidFill>
                  <a:srgbClr val="000000"/>
                </a:solidFill>
                <a:latin typeface="Calibri"/>
              </a:rPr>
              <a:t>Flood Predictions: Boston and Surroundings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51" name="TextBox 1"/>
          <p:cNvSpPr/>
          <p:nvPr/>
        </p:nvSpPr>
        <p:spPr>
          <a:xfrm>
            <a:off x="8149680" y="93240"/>
            <a:ext cx="373680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600" spc="-1" strike="noStrike">
                <a:solidFill>
                  <a:srgbClr val="984807"/>
                </a:solidFill>
                <a:latin typeface="Times New Roman"/>
                <a:ea typeface="Calibri"/>
              </a:rPr>
              <a:t>https://coastal.climatecentral.org/map/</a:t>
            </a:r>
            <a:endParaRPr b="0" lang="en-US" sz="1600" spc="-1" strike="noStrike">
              <a:latin typeface="Arial"/>
            </a:endParaRPr>
          </a:p>
        </p:txBody>
      </p:sp>
      <p:pic>
        <p:nvPicPr>
          <p:cNvPr id="252" name="Picture 1" descr=""/>
          <p:cNvPicPr/>
          <p:nvPr/>
        </p:nvPicPr>
        <p:blipFill>
          <a:blip r:embed="rId1"/>
          <a:stretch/>
        </p:blipFill>
        <p:spPr>
          <a:xfrm>
            <a:off x="0" y="1333080"/>
            <a:ext cx="12203640" cy="5225400"/>
          </a:xfrm>
          <a:prstGeom prst="rect">
            <a:avLst/>
          </a:prstGeom>
          <a:ln w="0">
            <a:noFill/>
          </a:ln>
        </p:spPr>
      </p:pic>
      <p:pic>
        <p:nvPicPr>
          <p:cNvPr id="253" name="Picture 2" descr=""/>
          <p:cNvPicPr/>
          <p:nvPr/>
        </p:nvPicPr>
        <p:blipFill>
          <a:blip r:embed="rId2"/>
          <a:stretch/>
        </p:blipFill>
        <p:spPr>
          <a:xfrm>
            <a:off x="-52920" y="-111240"/>
            <a:ext cx="12191400" cy="7079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f3ce">
                <a:alpha val="7058"/>
              </a:srgbClr>
            </a:gs>
            <a:gs pos="100000">
              <a:srgbClr val="fff2cc">
                <a:alpha val="35294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 type="title"/>
          </p:nvPr>
        </p:nvSpPr>
        <p:spPr>
          <a:xfrm>
            <a:off x="538200" y="273600"/>
            <a:ext cx="7077960" cy="593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/>
          </a:bodyPr>
          <a:p>
            <a:pPr algn="ctr">
              <a:lnSpc>
                <a:spcPct val="90000"/>
              </a:lnSpc>
              <a:buNone/>
            </a:pPr>
            <a:r>
              <a:rPr b="1" lang="en-US" sz="2800" spc="-1" strike="noStrike">
                <a:solidFill>
                  <a:srgbClr val="c00000"/>
                </a:solidFill>
                <a:latin typeface="Calibri Light"/>
              </a:rPr>
              <a:t>How Might We Address </a:t>
            </a:r>
            <a:r>
              <a:rPr b="1" lang="en-US" sz="2800" spc="-1" strike="noStrike">
                <a:solidFill>
                  <a:srgbClr val="1f4e79"/>
                </a:solidFill>
                <a:latin typeface="Calibri Light"/>
              </a:rPr>
              <a:t>Future</a:t>
            </a:r>
            <a:r>
              <a:rPr b="1" lang="en-US" sz="2800" spc="-1" strike="noStrike">
                <a:solidFill>
                  <a:srgbClr val="c00000"/>
                </a:solidFill>
                <a:latin typeface="Calibri Light"/>
              </a:rPr>
              <a:t> Damages? </a:t>
            </a:r>
            <a:endParaRPr b="0" lang="en-US" sz="2800" spc="-1" strike="noStrike">
              <a:latin typeface="Arial"/>
            </a:endParaRPr>
          </a:p>
        </p:txBody>
      </p:sp>
      <p:sp>
        <p:nvSpPr>
          <p:cNvPr id="255" name="PlaceHolder 2"/>
          <p:cNvSpPr>
            <a:spLocks noGrp="1"/>
          </p:cNvSpPr>
          <p:nvPr>
            <p:ph/>
          </p:nvPr>
        </p:nvSpPr>
        <p:spPr>
          <a:xfrm>
            <a:off x="331560" y="1198440"/>
            <a:ext cx="7490520" cy="54486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55000"/>
          </a:bodyPr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3200" spc="-1" strike="noStrike">
                <a:solidFill>
                  <a:srgbClr val="c00000"/>
                </a:solidFill>
                <a:latin typeface="Calibri"/>
              </a:rPr>
              <a:t>“</a:t>
            </a:r>
            <a:r>
              <a:rPr b="1" lang="en-US" sz="3200" spc="-1" strike="noStrike">
                <a:solidFill>
                  <a:srgbClr val="c00000"/>
                </a:solidFill>
                <a:latin typeface="Calibri"/>
              </a:rPr>
              <a:t>By 2070, some neighborhoods in Boston could flood monthly, resulting in $1.4 billion in annual losses to businesses and property.”</a:t>
            </a:r>
            <a:endParaRPr b="0" lang="en-US" sz="3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1400" spc="-1" strike="noStrike">
                <a:solidFill>
                  <a:srgbClr val="c00000"/>
                </a:solidFill>
                <a:latin typeface="Calibri"/>
              </a:rPr>
              <a:t>(Climate Ready Boston https://www.boston.gov/departments/environment/preparing-climate-change)  </a:t>
            </a:r>
            <a:endParaRPr b="0" lang="en-US" sz="14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001"/>
              </a:spcBef>
              <a:spcAft>
                <a:spcPts val="601"/>
              </a:spcAft>
              <a:buNone/>
              <a:tabLst>
                <a:tab algn="l" pos="0"/>
              </a:tabLst>
            </a:pPr>
            <a:r>
              <a:rPr b="1" lang="en-US" sz="3300" spc="-1" strike="noStrike">
                <a:solidFill>
                  <a:srgbClr val="000000"/>
                </a:solidFill>
                <a:latin typeface="Calibri"/>
              </a:rPr>
              <a:t>How much should Boston be willing to spend in 2020 to avoid one of the $1.4 billion costs? </a:t>
            </a:r>
            <a:endParaRPr b="0" lang="en-US" sz="3300" spc="-1" strike="noStrike">
              <a:latin typeface="Arial"/>
            </a:endParaRPr>
          </a:p>
          <a:p>
            <a:pPr>
              <a:lnSpc>
                <a:spcPct val="110000"/>
              </a:lnSpc>
              <a:spcAft>
                <a:spcPts val="601"/>
              </a:spcAft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Calibri"/>
              </a:rPr>
              <a:t>We imagine a choice between </a:t>
            </a:r>
            <a:endParaRPr b="0" lang="en-US" sz="3300" spc="-1" strike="noStrike">
              <a:latin typeface="Arial"/>
            </a:endParaRPr>
          </a:p>
          <a:p>
            <a:pPr marL="228600" indent="-228600">
              <a:lnSpc>
                <a:spcPct val="110000"/>
              </a:lnSpc>
              <a:spcAft>
                <a:spcPts val="601"/>
              </a:spcAft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Calibri"/>
              </a:rPr>
              <a:t>Investing $ billion today say at a 1% per year continuous interest rate </a:t>
            </a:r>
            <a:endParaRPr b="0" lang="en-US" sz="3300" spc="-1" strike="noStrike">
              <a:latin typeface="Arial"/>
            </a:endParaRPr>
          </a:p>
          <a:p>
            <a:pPr marL="228600" indent="-228600">
              <a:lnSpc>
                <a:spcPct val="110000"/>
              </a:lnSpc>
              <a:spcAft>
                <a:spcPts val="601"/>
              </a:spcAft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Calibri"/>
              </a:rPr>
              <a:t>Spending that money preventatively, to build sea walls and drainage channels </a:t>
            </a:r>
            <a:endParaRPr b="0" lang="en-US" sz="3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3300" spc="-1" strike="noStrike">
                <a:solidFill>
                  <a:srgbClr val="000000"/>
                </a:solidFill>
                <a:latin typeface="Calibri"/>
              </a:rPr>
              <a:t>First Option</a:t>
            </a:r>
            <a:endParaRPr b="0" lang="en-US" sz="3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Calibri"/>
              </a:rPr>
              <a:t>To meet the $1.4 payment,  should grow to  $1.4  in 50 years, so in billions</a:t>
            </a:r>
            <a:endParaRPr b="0" lang="en-US" sz="3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3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3300" spc="-1" strike="noStrike">
                <a:solidFill>
                  <a:srgbClr val="000000"/>
                </a:solidFill>
                <a:latin typeface="Calibri"/>
              </a:rPr>
              <a:t>That is, </a:t>
            </a:r>
            <a:r>
              <a:rPr b="1" lang="en-US" sz="3300" spc="-1" strike="noStrike">
                <a:solidFill>
                  <a:srgbClr val="000000"/>
                </a:solidFill>
                <a:latin typeface="Calibri"/>
              </a:rPr>
              <a:t>about $849 million</a:t>
            </a:r>
            <a:r>
              <a:rPr b="0" lang="en-US" sz="3300" spc="-1" strike="noStrike">
                <a:solidFill>
                  <a:srgbClr val="000000"/>
                </a:solidFill>
                <a:latin typeface="Calibri"/>
              </a:rPr>
              <a:t>.</a:t>
            </a:r>
            <a:endParaRPr b="0" lang="en-US" sz="33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1" lang="en-US" sz="3300" spc="-1" strike="noStrike">
                <a:solidFill>
                  <a:srgbClr val="000000"/>
                </a:solidFill>
                <a:latin typeface="Calibri"/>
              </a:rPr>
              <a:t>Budget comparison</a:t>
            </a:r>
            <a:r>
              <a:rPr b="0" lang="en-US" sz="3300" spc="-1" strike="noStrike">
                <a:solidFill>
                  <a:srgbClr val="000000"/>
                </a:solidFill>
                <a:latin typeface="Calibri"/>
              </a:rPr>
              <a:t>: For 2021, Boston’s operating budget is $3.6 billion,  capital budget is $3.0 billion for 2021-2025. </a:t>
            </a:r>
            <a:endParaRPr b="0" lang="en-US" sz="3300" spc="-1" strike="noStrike">
              <a:latin typeface="Arial"/>
            </a:endParaRPr>
          </a:p>
        </p:txBody>
      </p:sp>
      <p:sp>
        <p:nvSpPr>
          <p:cNvPr id="256" name="Rounded Rectangle 3"/>
          <p:cNvSpPr/>
          <p:nvPr/>
        </p:nvSpPr>
        <p:spPr>
          <a:xfrm>
            <a:off x="8897760" y="381960"/>
            <a:ext cx="846720" cy="376920"/>
          </a:xfrm>
          <a:prstGeom prst="roundRect">
            <a:avLst>
              <a:gd name="adj" fmla="val 16667"/>
            </a:avLst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7" name="Rounded Rectangle 4"/>
          <p:cNvSpPr/>
          <p:nvPr/>
        </p:nvSpPr>
        <p:spPr>
          <a:xfrm>
            <a:off x="10197000" y="295200"/>
            <a:ext cx="1294560" cy="376920"/>
          </a:xfrm>
          <a:prstGeom prst="roundRect">
            <a:avLst>
              <a:gd name="adj" fmla="val 16667"/>
            </a:avLst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8" name="TextBox 2"/>
          <p:cNvSpPr/>
          <p:nvPr/>
        </p:nvSpPr>
        <p:spPr>
          <a:xfrm>
            <a:off x="8187840" y="3340080"/>
            <a:ext cx="3621960" cy="2284560"/>
          </a:xfrm>
          <a:prstGeom prst="rect">
            <a:avLst/>
          </a:prstGeom>
          <a:solidFill>
            <a:schemeClr val="bg1"/>
          </a:solidFill>
          <a:ln w="19050">
            <a:solidFill>
              <a:srgbClr val="c00000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$1,400 mil is </a:t>
            </a:r>
            <a:r>
              <a:rPr b="1" lang="en-US" sz="2400" spc="-1" strike="noStrike">
                <a:solidFill>
                  <a:srgbClr val="c00000"/>
                </a:solidFill>
                <a:latin typeface="Calibri"/>
                <a:ea typeface="DejaVu Sans"/>
              </a:rPr>
              <a:t>future value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, </a:t>
            </a:r>
            <a:r>
              <a:rPr b="1" i="1" lang="en-US" sz="2400" spc="-1" strike="noStrike">
                <a:solidFill>
                  <a:srgbClr val="c00000"/>
                </a:solidFill>
                <a:latin typeface="Calibri"/>
                <a:ea typeface="DejaVu Sans"/>
              </a:rPr>
              <a:t>FV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 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$849 mil is </a:t>
            </a:r>
            <a:r>
              <a:rPr b="1" lang="en-US" sz="2400" spc="-1" strike="noStrike">
                <a:solidFill>
                  <a:srgbClr val="c00000"/>
                </a:solidFill>
                <a:latin typeface="Calibri"/>
                <a:ea typeface="DejaVu Sans"/>
              </a:rPr>
              <a:t>present value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 , </a:t>
            </a:r>
            <a:r>
              <a:rPr b="1" i="1" lang="en-US" sz="2400" spc="-1" strike="noStrike">
                <a:solidFill>
                  <a:srgbClr val="c00000"/>
                </a:solidFill>
                <a:latin typeface="Calibri"/>
                <a:ea typeface="DejaVu Sans"/>
              </a:rPr>
              <a:t>PV</a:t>
            </a:r>
            <a:endParaRPr b="0" lang="en-US" sz="2400" spc="-1" strike="noStrike">
              <a:latin typeface="Arial"/>
            </a:endParaRPr>
          </a:p>
          <a:p>
            <a:pPr marL="343080" indent="-3430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1% per year is the </a:t>
            </a:r>
            <a:r>
              <a:rPr b="1" lang="en-US" sz="2400" spc="-1" strike="noStrike">
                <a:solidFill>
                  <a:srgbClr val="c00000"/>
                </a:solidFill>
                <a:latin typeface="Calibri"/>
                <a:ea typeface="DejaVu Sans"/>
              </a:rPr>
              <a:t>discount rate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59" name="Picture 4" descr=""/>
          <p:cNvPicPr/>
          <p:nvPr/>
        </p:nvPicPr>
        <p:blipFill>
          <a:blip r:embed="rId1"/>
          <a:srcRect l="18929" t="3227" r="0" b="0"/>
          <a:stretch/>
        </p:blipFill>
        <p:spPr>
          <a:xfrm>
            <a:off x="7922880" y="109800"/>
            <a:ext cx="4268520" cy="2902680"/>
          </a:xfrm>
          <a:prstGeom prst="rect">
            <a:avLst/>
          </a:prstGeom>
          <a:ln w="0">
            <a:noFill/>
          </a:ln>
        </p:spPr>
      </p:pic>
      <p:sp>
        <p:nvSpPr>
          <p:cNvPr id="260" name="TextBox 3"/>
          <p:cNvSpPr/>
          <p:nvPr/>
        </p:nvSpPr>
        <p:spPr>
          <a:xfrm>
            <a:off x="2292120" y="0"/>
            <a:ext cx="5676840" cy="363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>
                <a:solidFill>
                  <a:srgbClr val="000000"/>
                </a:solidFill>
                <a:latin typeface="ITCFranklinGothicStd-Book"/>
                <a:ea typeface="DejaVu Sans"/>
              </a:rPr>
              <a:t>Financing Climate Resilience</a:t>
            </a:r>
            <a:endParaRPr b="0" lang="en-US" sz="800" spc="-1" strike="noStrike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https://e360.yale.edu/features/who-will-pay-for-the-huge-costs-of-holding-back-rising-seas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61" name="TextBox 4"/>
          <p:cNvSpPr/>
          <p:nvPr/>
        </p:nvSpPr>
        <p:spPr>
          <a:xfrm>
            <a:off x="-41760" y="6540120"/>
            <a:ext cx="6096240" cy="21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https://www.boston.gov/departments/budget/</a:t>
            </a:r>
            <a:endParaRPr b="0" lang="en-US" sz="800" spc="-1" strike="noStrike">
              <a:latin typeface="Arial"/>
            </a:endParaRPr>
          </a:p>
        </p:txBody>
      </p:sp>
      <mc:AlternateContent>
        <mc:Choice xmlns:a14="http://schemas.microsoft.com/office/drawing/2010/main" Requires="a14">
          <p:sp>
            <p:nvSpPr>
              <p:cNvPr id="262" name="TextBox 5"/>
              <p:cNvSpPr txBox="1"/>
              <p:nvPr/>
            </p:nvSpPr>
            <p:spPr>
              <a:xfrm>
                <a:off x="8323560" y="5968800"/>
                <a:ext cx="3111840" cy="469440"/>
              </a:xfrm>
              <a:prstGeom prst="rect">
                <a:avLst/>
              </a:prstGeom>
            </p:spPr>
            <p:txBody>
              <a:bodyPr/>
              <a:p>
                <a14:m>
                  <m:oMath xmlns:m="http://schemas.openxmlformats.org/officeDocument/2006/math">
                    <m:r>
                      <m:t xml:space="preserve">𝑷𝑽</m:t>
                    </m:r>
                    <m:r>
                      <m:t xml:space="preserve">=</m:t>
                    </m:r>
                    <m:r>
                      <m:t xml:space="preserve">𝑭𝑽</m:t>
                    </m:r>
                    <m:sSup>
                      <m:e>
                        <m:r>
                          <m:t xml:space="preserve">𝒆</m:t>
                        </m:r>
                      </m:e>
                      <m:sup>
                        <m:r>
                          <m:t xml:space="preserve">−</m:t>
                        </m:r>
                        <m:r>
                          <m:t xml:space="preserve">𝟎</m:t>
                        </m:r>
                        <m:r>
                          <m:t xml:space="preserve">.</m:t>
                        </m:r>
                        <m:r>
                          <m:t xml:space="preserve">𝟎𝟏</m:t>
                        </m:r>
                        <m:r>
                          <m:t xml:space="preserve">𝒕</m:t>
                        </m:r>
                      </m:sup>
                    </m:sSup>
                  </m:oMath>
                </a14:m>
              </a:p>
            </p:txBody>
          </p:sp>
        </mc:Choice>
        <mc:Fallback/>
      </mc:AlternateContent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13" dur="indefinite" restart="never" nodeType="tmRoot">
          <p:childTnLst>
            <p:seq>
              <p:cTn id="14" dur="indefinite" nodeType="mainSeq">
                <p:childTnLst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dae3f3">
                <a:alpha val="7058"/>
              </a:srgbClr>
            </a:gs>
            <a:gs pos="100000">
              <a:srgbClr val="dae3f3">
                <a:alpha val="35294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title"/>
          </p:nvPr>
        </p:nvSpPr>
        <p:spPr>
          <a:xfrm>
            <a:off x="4586400" y="266040"/>
            <a:ext cx="6804360" cy="1166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rmAutofit/>
          </a:bodyPr>
          <a:p>
            <a:pPr algn="ctr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rgbClr val="c00000"/>
                </a:solidFill>
                <a:latin typeface="Calibri Light"/>
              </a:rPr>
              <a:t>Adapting to Sea Level and River Rise </a:t>
            </a:r>
            <a:br/>
            <a:r>
              <a:rPr b="1" lang="en-US" sz="2400" spc="-1" strike="noStrike">
                <a:solidFill>
                  <a:srgbClr val="c00000"/>
                </a:solidFill>
                <a:latin typeface="Calibri Light"/>
              </a:rPr>
              <a:t>Flood Walls or Levees?   At What Cost?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64" name="Picture 6" descr=""/>
          <p:cNvPicPr/>
          <p:nvPr/>
        </p:nvPicPr>
        <p:blipFill>
          <a:blip r:embed="rId1"/>
          <a:stretch/>
        </p:blipFill>
        <p:spPr>
          <a:xfrm>
            <a:off x="-9720" y="3990240"/>
            <a:ext cx="6921720" cy="2849040"/>
          </a:xfrm>
          <a:prstGeom prst="rect">
            <a:avLst/>
          </a:prstGeom>
          <a:ln w="0">
            <a:noFill/>
          </a:ln>
        </p:spPr>
      </p:pic>
      <p:sp>
        <p:nvSpPr>
          <p:cNvPr id="265" name="TextBox 11"/>
          <p:cNvSpPr/>
          <p:nvPr/>
        </p:nvSpPr>
        <p:spPr>
          <a:xfrm>
            <a:off x="0" y="3748680"/>
            <a:ext cx="5053680" cy="21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https://www.nap.usace.army.mil/Portals/39/docs/Civil/DelComp/Levees%20and%20Floodwalls.pdf</a:t>
            </a:r>
            <a:endParaRPr b="0" lang="en-US" sz="800" spc="-1" strike="noStrike">
              <a:latin typeface="Arial"/>
            </a:endParaRPr>
          </a:p>
        </p:txBody>
      </p:sp>
      <p:pic>
        <p:nvPicPr>
          <p:cNvPr id="266" name="Picture 13" descr=""/>
          <p:cNvPicPr/>
          <p:nvPr/>
        </p:nvPicPr>
        <p:blipFill>
          <a:blip r:embed="rId2"/>
          <a:stretch/>
        </p:blipFill>
        <p:spPr>
          <a:xfrm>
            <a:off x="-44640" y="-49680"/>
            <a:ext cx="4197960" cy="3017880"/>
          </a:xfrm>
          <a:prstGeom prst="rect">
            <a:avLst/>
          </a:prstGeom>
          <a:ln w="0">
            <a:noFill/>
          </a:ln>
        </p:spPr>
      </p:pic>
      <p:pic>
        <p:nvPicPr>
          <p:cNvPr id="267" name="Picture 14" descr=""/>
          <p:cNvPicPr/>
          <p:nvPr/>
        </p:nvPicPr>
        <p:blipFill>
          <a:blip r:embed="rId3"/>
          <a:stretch/>
        </p:blipFill>
        <p:spPr>
          <a:xfrm>
            <a:off x="7691040" y="3748680"/>
            <a:ext cx="4327200" cy="3053160"/>
          </a:xfrm>
          <a:prstGeom prst="rect">
            <a:avLst/>
          </a:prstGeom>
          <a:ln w="0">
            <a:noFill/>
          </a:ln>
        </p:spPr>
      </p:pic>
      <p:sp>
        <p:nvSpPr>
          <p:cNvPr id="268" name="TextBox 12"/>
          <p:cNvSpPr/>
          <p:nvPr/>
        </p:nvSpPr>
        <p:spPr>
          <a:xfrm>
            <a:off x="4586400" y="4015800"/>
            <a:ext cx="1812960" cy="364320"/>
          </a:xfrm>
          <a:prstGeom prst="rect">
            <a:avLst/>
          </a:prstGeom>
          <a:solidFill>
            <a:schemeClr val="bg1">
              <a:lumMod val="85000"/>
            </a:schemeClr>
          </a:solidFill>
          <a:ln w="0">
            <a:solidFill>
              <a:srgbClr val="0d0d0d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rgbClr val="c00000"/>
                </a:solidFill>
                <a:latin typeface="Calibri"/>
                <a:ea typeface="DejaVu Sans"/>
              </a:rPr>
              <a:t>Missouri: 2015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69" name="TextBox 13"/>
          <p:cNvSpPr/>
          <p:nvPr/>
        </p:nvSpPr>
        <p:spPr>
          <a:xfrm>
            <a:off x="9997920" y="3823920"/>
            <a:ext cx="1848240" cy="364320"/>
          </a:xfrm>
          <a:prstGeom prst="rect">
            <a:avLst/>
          </a:prstGeom>
          <a:solidFill>
            <a:schemeClr val="bg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800" spc="-1" strike="noStrike">
                <a:solidFill>
                  <a:srgbClr val="c00000"/>
                </a:solidFill>
                <a:latin typeface="Calibri"/>
                <a:ea typeface="DejaVu Sans"/>
              </a:rPr>
              <a:t>Mississippi: 2011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0" name="TextBox 14"/>
          <p:cNvSpPr/>
          <p:nvPr/>
        </p:nvSpPr>
        <p:spPr>
          <a:xfrm>
            <a:off x="0" y="-49680"/>
            <a:ext cx="1666440" cy="333360"/>
          </a:xfrm>
          <a:prstGeom prst="rect">
            <a:avLst/>
          </a:prstGeom>
          <a:solidFill>
            <a:schemeClr val="bg1"/>
          </a:solidFill>
          <a:ln w="0">
            <a:solidFill>
              <a:srgbClr val="000000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1600" spc="-1" strike="noStrike">
                <a:solidFill>
                  <a:srgbClr val="c00000"/>
                </a:solidFill>
                <a:latin typeface="Calibri"/>
                <a:ea typeface="DejaVu Sans"/>
              </a:rPr>
              <a:t>New Jersey: 2005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71" name="TextBox 15"/>
          <p:cNvSpPr/>
          <p:nvPr/>
        </p:nvSpPr>
        <p:spPr>
          <a:xfrm>
            <a:off x="8083440" y="3528360"/>
            <a:ext cx="3934800" cy="211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>
                <a:solidFill>
                  <a:srgbClr val="000000"/>
                </a:solidFill>
                <a:latin typeface="Calibri"/>
                <a:ea typeface="DejaVu Sans"/>
              </a:rPr>
              <a:t>https://www.theatlantic.com/photo/2011/05/mississippi-floodwaters-roll-south/100069/</a:t>
            </a:r>
            <a:endParaRPr b="0" lang="en-US" sz="800" spc="-1" strike="noStrike">
              <a:latin typeface="Arial"/>
            </a:endParaRPr>
          </a:p>
        </p:txBody>
      </p:sp>
      <p:pic>
        <p:nvPicPr>
          <p:cNvPr id="272" name="Picture 15" descr=""/>
          <p:cNvPicPr/>
          <p:nvPr/>
        </p:nvPicPr>
        <p:blipFill>
          <a:blip r:embed="rId4"/>
          <a:srcRect l="-869" t="-614" r="869" b="50811"/>
          <a:stretch/>
        </p:blipFill>
        <p:spPr>
          <a:xfrm>
            <a:off x="5682600" y="2030040"/>
            <a:ext cx="4612680" cy="1143720"/>
          </a:xfrm>
          <a:prstGeom prst="rect">
            <a:avLst/>
          </a:prstGeom>
          <a:ln w="0">
            <a:noFill/>
          </a:ln>
        </p:spPr>
      </p:pic>
      <p:sp>
        <p:nvSpPr>
          <p:cNvPr id="273" name="TextBox 24"/>
          <p:cNvSpPr/>
          <p:nvPr/>
        </p:nvSpPr>
        <p:spPr>
          <a:xfrm>
            <a:off x="5682600" y="18360"/>
            <a:ext cx="4367520" cy="242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000" spc="-1" strike="noStrike">
                <a:solidFill>
                  <a:srgbClr val="000000"/>
                </a:solidFill>
                <a:latin typeface="FuturaBT-Book"/>
                <a:ea typeface="Calibri"/>
              </a:rPr>
              <a:t>A Better City:  “Enhancing Resilience in Boston”</a:t>
            </a:r>
            <a:r>
              <a:rPr b="0" lang="en-US" sz="1000" spc="-1" strike="noStrike">
                <a:solidFill>
                  <a:srgbClr val="000000"/>
                </a:solidFill>
                <a:latin typeface="Times New Roman"/>
                <a:ea typeface="Calibri"/>
              </a:rPr>
              <a:t> F</a:t>
            </a:r>
            <a:r>
              <a:rPr b="0" lang="en-US" sz="1000" spc="-1" strike="noStrike">
                <a:solidFill>
                  <a:srgbClr val="000000"/>
                </a:solidFill>
                <a:latin typeface="FuturaBT-Book"/>
                <a:ea typeface="Calibri"/>
              </a:rPr>
              <a:t>ebruary 2015</a:t>
            </a:r>
            <a:endParaRPr b="0" lang="en-US" sz="1000" spc="-1" strike="noStrike">
              <a:latin typeface="Arial"/>
            </a:endParaRPr>
          </a:p>
        </p:txBody>
      </p:sp>
      <p:sp>
        <p:nvSpPr>
          <p:cNvPr id="274" name="TextBox 25"/>
          <p:cNvSpPr/>
          <p:nvPr/>
        </p:nvSpPr>
        <p:spPr>
          <a:xfrm>
            <a:off x="4710600" y="4455720"/>
            <a:ext cx="1384920" cy="364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c00000"/>
                </a:solidFill>
                <a:latin typeface="Calibri"/>
                <a:ea typeface="DejaVu Sans"/>
              </a:rPr>
              <a:t>Flood Wall 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75" name="TextBox 26"/>
          <p:cNvSpPr/>
          <p:nvPr/>
        </p:nvSpPr>
        <p:spPr>
          <a:xfrm>
            <a:off x="7868880" y="3856320"/>
            <a:ext cx="837000" cy="36432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c00000"/>
                </a:solidFill>
                <a:latin typeface="Calibri"/>
                <a:ea typeface="DejaVu Sans"/>
              </a:rPr>
              <a:t>Levee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51" dur="indefinite" restart="never" nodeType="tmRoot">
          <p:childTnLst>
            <p:seq>
              <p:cTn id="52" dur="indefinite" nodeType="mainSeq">
                <p:childTnLst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dae3f3">
                <a:alpha val="7058"/>
              </a:srgbClr>
            </a:gs>
            <a:gs pos="100000">
              <a:srgbClr val="dae3f3">
                <a:alpha val="35294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3891240" y="1381680"/>
            <a:ext cx="3378960" cy="8366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rgbClr val="c00000"/>
                </a:solidFill>
                <a:latin typeface="Calibri Light"/>
              </a:rPr>
              <a:t>Lourdes Hospital, Binghamton, NY 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278640" y="3890880"/>
            <a:ext cx="7386480" cy="18792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000000"/>
                </a:solidFill>
                <a:latin typeface="Calibri"/>
              </a:rPr>
              <a:t>June 2006 Flood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: Hospital first floor 16-20” water and raw sewage. Had to evacuate patients and close for 2 weeks; $20 million damage 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1" lang="en-US" sz="2400" spc="-1" strike="noStrike">
                <a:solidFill>
                  <a:srgbClr val="000000"/>
                </a:solidFill>
                <a:latin typeface="Calibri"/>
              </a:rPr>
              <a:t>Summer 2010: Concrete 11-foot floodwalls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 to 500-year flood level. Cost $7 million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8" name="TextBox 16"/>
          <p:cNvSpPr/>
          <p:nvPr/>
        </p:nvSpPr>
        <p:spPr>
          <a:xfrm>
            <a:off x="4517640" y="151560"/>
            <a:ext cx="1825920" cy="45576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2006 Flood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79" name="TextBox 17"/>
          <p:cNvSpPr/>
          <p:nvPr/>
        </p:nvSpPr>
        <p:spPr>
          <a:xfrm>
            <a:off x="-91800" y="2843640"/>
            <a:ext cx="609444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 u="sng">
                <a:solidFill>
                  <a:srgbClr val="0000ff"/>
                </a:solidFill>
                <a:uFillTx/>
                <a:latin typeface="Times New Roman"/>
                <a:ea typeface="Calibri"/>
                <a:hlinkClick r:id="rId1"/>
              </a:rPr>
              <a:t>http://floodbreak.com/wp-content/uploads/2012/08/FEMA_FloodMitigationBestPractice_Lourdes-Hospital_Detail-copy.pdf</a:t>
            </a:r>
            <a:endParaRPr b="0" lang="en-US" sz="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 u="sng">
                <a:solidFill>
                  <a:srgbClr val="0000ff"/>
                </a:solidFill>
                <a:uFillTx/>
                <a:latin typeface="Times New Roman"/>
                <a:ea typeface="Calibri"/>
                <a:hlinkClick r:id="rId2"/>
              </a:rPr>
              <a:t>https://www.tidalbasingroup.com/assets/CaseStudy/5f5596ee3f/Lady-of-Lourdes-Hospital-Flooding.pdf</a:t>
            </a:r>
            <a:r>
              <a:rPr b="0" lang="en-US" sz="800" spc="-1" strike="noStrike">
                <a:solidFill>
                  <a:srgbClr val="000000"/>
                </a:solidFill>
                <a:latin typeface="Times New Roman"/>
                <a:ea typeface="Calibri"/>
              </a:rPr>
              <a:t> </a:t>
            </a:r>
            <a:endParaRPr b="0" lang="en-US" sz="800" spc="-1" strike="noStrike">
              <a:latin typeface="Arial"/>
            </a:endParaRPr>
          </a:p>
        </p:txBody>
      </p:sp>
      <p:pic>
        <p:nvPicPr>
          <p:cNvPr id="280" name="Picture 9" descr=""/>
          <p:cNvPicPr/>
          <p:nvPr/>
        </p:nvPicPr>
        <p:blipFill>
          <a:blip r:embed="rId3"/>
          <a:stretch/>
        </p:blipFill>
        <p:spPr>
          <a:xfrm>
            <a:off x="14400" y="-83880"/>
            <a:ext cx="3439800" cy="2926800"/>
          </a:xfrm>
          <a:prstGeom prst="rect">
            <a:avLst/>
          </a:prstGeom>
          <a:ln w="0">
            <a:noFill/>
          </a:ln>
        </p:spPr>
      </p:pic>
      <p:pic>
        <p:nvPicPr>
          <p:cNvPr id="281" name="Picture 10" descr=""/>
          <p:cNvPicPr/>
          <p:nvPr/>
        </p:nvPicPr>
        <p:blipFill>
          <a:blip r:embed="rId4"/>
          <a:srcRect l="0" t="1445" r="0" b="0"/>
          <a:stretch/>
        </p:blipFill>
        <p:spPr>
          <a:xfrm>
            <a:off x="7706880" y="0"/>
            <a:ext cx="4525560" cy="2925360"/>
          </a:xfrm>
          <a:prstGeom prst="rect">
            <a:avLst/>
          </a:prstGeom>
          <a:ln w="0">
            <a:noFill/>
          </a:ln>
        </p:spPr>
      </p:pic>
      <p:pic>
        <p:nvPicPr>
          <p:cNvPr id="282" name="Picture 11" descr=""/>
          <p:cNvPicPr/>
          <p:nvPr/>
        </p:nvPicPr>
        <p:blipFill>
          <a:blip r:embed="rId5"/>
          <a:srcRect l="-381" t="6625" r="6059" b="0"/>
          <a:stretch/>
        </p:blipFill>
        <p:spPr>
          <a:xfrm>
            <a:off x="7739640" y="4183200"/>
            <a:ext cx="4451400" cy="2728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77" dur="indefinite" restart="never" nodeType="tmRoot">
          <p:childTnLst>
            <p:seq>
              <p:cTn id="78" dur="indefinite" nodeType="mainSeq">
                <p:childTnLst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dae3f3">
                <a:alpha val="7058"/>
              </a:srgbClr>
            </a:gs>
            <a:gs pos="100000">
              <a:srgbClr val="dae3f3">
                <a:alpha val="35294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838080" y="264600"/>
            <a:ext cx="10713600" cy="4021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rmAutofit fontScale="63000"/>
          </a:bodyPr>
          <a:p>
            <a:pPr>
              <a:lnSpc>
                <a:spcPct val="90000"/>
              </a:lnSpc>
              <a:buNone/>
            </a:pPr>
            <a:r>
              <a:rPr b="1" lang="en-US" sz="3600" spc="-1" strike="noStrike">
                <a:solidFill>
                  <a:srgbClr val="c00000"/>
                </a:solidFill>
                <a:latin typeface="Calibri Light"/>
              </a:rPr>
              <a:t>Analyzing the Expenditure for Lourdes Hospital Wall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/>
          </p:nvPr>
        </p:nvSpPr>
        <p:spPr>
          <a:xfrm>
            <a:off x="469440" y="902160"/>
            <a:ext cx="10514880" cy="2766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91000"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Convert all costs and benefits to the </a:t>
            </a:r>
            <a:r>
              <a:rPr b="1" lang="en-US" sz="2400" spc="-1" strike="noStrike">
                <a:solidFill>
                  <a:srgbClr val="000000"/>
                </a:solidFill>
                <a:latin typeface="Calibri"/>
              </a:rPr>
              <a:t>Present Value</a:t>
            </a: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. Exponential decay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Benefits (a.k.a. absence of damage) and some costs have to be estimated. For example: without wall, flood every five years with damage $25 million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Net Present Value, , </a:t>
            </a:r>
            <a:endParaRPr b="0" lang="en-US" sz="24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If  project has paid off</a:t>
            </a:r>
            <a:endParaRPr b="0" lang="en-US" sz="24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Observe how  depends on discount rate</a:t>
            </a:r>
            <a:endParaRPr b="0" lang="en-US" sz="2400" spc="-1" strike="noStrike">
              <a:latin typeface="Arial"/>
            </a:endParaRPr>
          </a:p>
        </p:txBody>
      </p:sp>
      <p:pic>
        <p:nvPicPr>
          <p:cNvPr id="285" name="Picture 12" descr=""/>
          <p:cNvPicPr/>
          <p:nvPr/>
        </p:nvPicPr>
        <p:blipFill>
          <a:blip r:embed="rId1"/>
          <a:stretch/>
        </p:blipFill>
        <p:spPr>
          <a:xfrm>
            <a:off x="2077560" y="3744000"/>
            <a:ext cx="6629040" cy="3074040"/>
          </a:xfrm>
          <a:prstGeom prst="rect">
            <a:avLst/>
          </a:prstGeom>
          <a:ln w="28575">
            <a:solidFill>
              <a:srgbClr val="000000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dae3f3">
                <a:alpha val="7058"/>
              </a:srgbClr>
            </a:gs>
            <a:gs pos="100000">
              <a:srgbClr val="dae3f3">
                <a:alpha val="35294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PlaceHolder 1"/>
          <p:cNvSpPr>
            <a:spLocks noGrp="1"/>
          </p:cNvSpPr>
          <p:nvPr>
            <p:ph type="title"/>
          </p:nvPr>
        </p:nvSpPr>
        <p:spPr>
          <a:xfrm>
            <a:off x="266040" y="4159800"/>
            <a:ext cx="4255560" cy="6811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90000"/>
              </a:lnSpc>
              <a:buNone/>
            </a:pPr>
            <a:r>
              <a:rPr b="1" lang="en-US" sz="3200" spc="-1" strike="noStrike">
                <a:solidFill>
                  <a:srgbClr val="c00000"/>
                </a:solidFill>
                <a:latin typeface="Calibri Light"/>
              </a:rPr>
              <a:t>Lourdes Hospital, NY 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287" name="Picture 19" descr=""/>
          <p:cNvPicPr/>
          <p:nvPr/>
        </p:nvPicPr>
        <p:blipFill>
          <a:blip r:embed="rId1"/>
          <a:stretch/>
        </p:blipFill>
        <p:spPr>
          <a:xfrm>
            <a:off x="155880" y="36360"/>
            <a:ext cx="7253640" cy="4086000"/>
          </a:xfrm>
          <a:prstGeom prst="rect">
            <a:avLst/>
          </a:prstGeom>
          <a:ln w="0">
            <a:noFill/>
          </a:ln>
        </p:spPr>
      </p:pic>
      <p:pic>
        <p:nvPicPr>
          <p:cNvPr id="288" name="Picture 20" descr=""/>
          <p:cNvPicPr/>
          <p:nvPr/>
        </p:nvPicPr>
        <p:blipFill>
          <a:blip r:embed="rId2"/>
          <a:stretch/>
        </p:blipFill>
        <p:spPr>
          <a:xfrm>
            <a:off x="7522200" y="3560040"/>
            <a:ext cx="4668840" cy="3297240"/>
          </a:xfrm>
          <a:prstGeom prst="rect">
            <a:avLst/>
          </a:prstGeom>
          <a:ln w="0">
            <a:noFill/>
          </a:ln>
        </p:spPr>
      </p:pic>
      <p:pic>
        <p:nvPicPr>
          <p:cNvPr id="289" name="Picture 21" descr=""/>
          <p:cNvPicPr/>
          <p:nvPr/>
        </p:nvPicPr>
        <p:blipFill>
          <a:blip r:embed="rId3"/>
          <a:srcRect l="0" t="5342" r="0" b="4593"/>
          <a:stretch/>
        </p:blipFill>
        <p:spPr>
          <a:xfrm>
            <a:off x="7566840" y="0"/>
            <a:ext cx="4624560" cy="3156840"/>
          </a:xfrm>
          <a:prstGeom prst="rect">
            <a:avLst/>
          </a:prstGeom>
          <a:ln w="0">
            <a:noFill/>
          </a:ln>
        </p:spPr>
      </p:pic>
      <p:sp>
        <p:nvSpPr>
          <p:cNvPr id="290" name="TextBox 18"/>
          <p:cNvSpPr/>
          <p:nvPr/>
        </p:nvSpPr>
        <p:spPr>
          <a:xfrm>
            <a:off x="7372080" y="3128040"/>
            <a:ext cx="1792440" cy="455760"/>
          </a:xfrm>
          <a:prstGeom prst="rect">
            <a:avLst/>
          </a:prstGeom>
          <a:solidFill>
            <a:schemeClr val="bg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US" sz="2400" spc="-1" strike="noStrike">
                <a:solidFill>
                  <a:srgbClr val="000000"/>
                </a:solidFill>
                <a:latin typeface="Calibri"/>
                <a:ea typeface="DejaVu Sans"/>
              </a:rPr>
              <a:t>2011 Flood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291" name="TextBox 19"/>
          <p:cNvSpPr/>
          <p:nvPr/>
        </p:nvSpPr>
        <p:spPr>
          <a:xfrm>
            <a:off x="8465040" y="0"/>
            <a:ext cx="3726360" cy="333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 u="sng">
                <a:solidFill>
                  <a:srgbClr val="0000ff"/>
                </a:solidFill>
                <a:uFillTx/>
                <a:latin typeface="Times New Roman"/>
                <a:ea typeface="Calibri"/>
                <a:hlinkClick r:id="rId4"/>
              </a:rPr>
              <a:t>http://floodbreak.com/floodbreak-protects-lourdes-hospital-during-historic-2011-flood/</a:t>
            </a:r>
            <a:r>
              <a:rPr b="0" lang="en-US" sz="800" spc="-1" strike="noStrike">
                <a:solidFill>
                  <a:srgbClr val="000000"/>
                </a:solidFill>
                <a:latin typeface="Times New Roman"/>
                <a:ea typeface="Calibri"/>
              </a:rPr>
              <a:t> </a:t>
            </a:r>
            <a:endParaRPr b="0" lang="en-US" sz="800" spc="-1" strike="noStrike">
              <a:latin typeface="Arial"/>
            </a:endParaRPr>
          </a:p>
        </p:txBody>
      </p:sp>
      <p:sp>
        <p:nvSpPr>
          <p:cNvPr id="292" name="TextBox 20"/>
          <p:cNvSpPr/>
          <p:nvPr/>
        </p:nvSpPr>
        <p:spPr>
          <a:xfrm>
            <a:off x="525240" y="4914720"/>
            <a:ext cx="6609960" cy="146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September 2011 Flood: Tropical storm Susquehanna river reached 11 feet above 2006. This time the hospital remained fully operational </a:t>
            </a:r>
            <a:endParaRPr b="0" lang="en-US" sz="1800" spc="-1" strike="noStrike">
              <a:latin typeface="Arial"/>
            </a:endParaRPr>
          </a:p>
          <a:p>
            <a:pPr marL="45720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"The floodwall itself worked magnificently, the gates operated as expected," </a:t>
            </a:r>
            <a:endParaRPr b="0" lang="en-US" sz="1800" spc="-1" strike="noStrike">
              <a:latin typeface="Arial"/>
            </a:endParaRPr>
          </a:p>
          <a:p>
            <a:pPr marL="45720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  <a:ea typeface="DejaVu Sans"/>
              </a:rPr>
              <a:t>The floodwaters came within 30” but never breached</a:t>
            </a:r>
            <a:r>
              <a:rPr b="0" lang="en-US" sz="1600" spc="-1" strike="noStrike">
                <a:solidFill>
                  <a:srgbClr val="000000"/>
                </a:solidFill>
                <a:latin typeface="Calibri"/>
                <a:ea typeface="DejaVu Sans"/>
              </a:rPr>
              <a:t>.</a:t>
            </a:r>
            <a:endParaRPr b="0" lang="en-US" sz="1600" spc="-1" strike="noStrike">
              <a:latin typeface="Arial"/>
            </a:endParaRPr>
          </a:p>
        </p:txBody>
      </p:sp>
      <p:sp>
        <p:nvSpPr>
          <p:cNvPr id="293" name="TextBox 21"/>
          <p:cNvSpPr/>
          <p:nvPr/>
        </p:nvSpPr>
        <p:spPr>
          <a:xfrm>
            <a:off x="180000" y="6484320"/>
            <a:ext cx="6094440" cy="333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 u="sng">
                <a:solidFill>
                  <a:srgbClr val="0000ff"/>
                </a:solidFill>
                <a:uFillTx/>
                <a:latin typeface="Times New Roman"/>
                <a:ea typeface="Calibri"/>
                <a:hlinkClick r:id="rId5"/>
              </a:rPr>
              <a:t>http://floodbreak.com/wp-content/uploads/2012/08/FEMA_FloodMitigationBestPractice_Lourdes-Hospital_Detail-copy.pdf</a:t>
            </a:r>
            <a:endParaRPr b="0" lang="en-US" sz="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800" spc="-1" strike="noStrike" u="sng">
                <a:solidFill>
                  <a:srgbClr val="0000ff"/>
                </a:solidFill>
                <a:uFillTx/>
                <a:latin typeface="Times New Roman"/>
                <a:ea typeface="Calibri"/>
                <a:hlinkClick r:id="rId6"/>
              </a:rPr>
              <a:t>https://www.tidalbasingroup.com/assets/CaseStudy/5f5596ee3f/Lady-of-Lourdes-Hospital-Flooding.pdf</a:t>
            </a:r>
            <a:r>
              <a:rPr b="0" lang="en-US" sz="800" spc="-1" strike="noStrike">
                <a:solidFill>
                  <a:srgbClr val="000000"/>
                </a:solidFill>
                <a:latin typeface="Times New Roman"/>
                <a:ea typeface="Calibri"/>
              </a:rPr>
              <a:t> </a:t>
            </a:r>
            <a:endParaRPr b="0" lang="en-US" sz="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  <p:timing>
    <p:tnLst>
      <p:par>
        <p:cTn id="87" dur="indefinite" restart="never" nodeType="tmRoot">
          <p:childTnLst>
            <p:seq>
              <p:cTn id="88" dur="indefinite" nodeType="mainSeq">
                <p:childTnLst>
                  <p:par>
                    <p:cTn id="89" fill="hold">
                      <p:stCondLst>
                        <p:cond delay="0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dbf0f5">
                <a:alpha val="35294"/>
              </a:srgbClr>
            </a:gs>
            <a:gs pos="50000">
              <a:srgbClr val="dbf0f5">
                <a:alpha val="7058"/>
              </a:srgbClr>
            </a:gs>
            <a:gs pos="100000">
              <a:srgbClr val="dbf0f5">
                <a:alpha val="35294"/>
              </a:srgbClr>
            </a:gs>
          </a:gsLst>
          <a:lin ang="54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685800" y="1604160"/>
            <a:ext cx="11036880" cy="1366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US" sz="4400" spc="-1" strike="noStrike">
                <a:solidFill>
                  <a:srgbClr val="c00000"/>
                </a:solidFill>
                <a:latin typeface="Arial"/>
                <a:ea typeface="Calibri"/>
              </a:rPr>
              <a:t>More climate change resources 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subTitle"/>
          </p:nvPr>
        </p:nvSpPr>
        <p:spPr>
          <a:xfrm>
            <a:off x="1371600" y="2971800"/>
            <a:ext cx="9142200" cy="205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32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Calibri"/>
              </a:rPr>
              <a:t>https://mcwg.github.io/climate</a:t>
            </a:r>
            <a:endParaRPr b="0" lang="en-US" sz="2800" spc="-1" strike="noStrike">
              <a:latin typeface="Arial"/>
            </a:endParaRPr>
          </a:p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800" spc="-1" strike="noStrike">
              <a:latin typeface="Arial"/>
            </a:endParaRPr>
          </a:p>
        </p:txBody>
      </p:sp>
      <p:sp>
        <p:nvSpPr>
          <p:cNvPr id="296" name=""/>
          <p:cNvSpPr/>
          <p:nvPr/>
        </p:nvSpPr>
        <p:spPr>
          <a:xfrm>
            <a:off x="6400800" y="6629400"/>
            <a:ext cx="179640" cy="345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97" name=""/>
          <p:cNvSpPr/>
          <p:nvPr/>
        </p:nvSpPr>
        <p:spPr>
          <a:xfrm>
            <a:off x="6172200" y="6558840"/>
            <a:ext cx="5942520" cy="29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1b1f22"/>
                </a:solidFill>
                <a:latin typeface="HelveticaNeue"/>
                <a:ea typeface="HelveticaNeue"/>
              </a:rPr>
              <a:t>© 2022 </a:t>
            </a:r>
            <a:r>
              <a:rPr b="0" i="1" lang="en-US" sz="1400" spc="-1" strike="noStrike">
                <a:solidFill>
                  <a:srgbClr val="1b1f22"/>
                </a:solidFill>
                <a:latin typeface="HelveticaNeue-Italic"/>
                <a:ea typeface="HelveticaNeue-Italic"/>
              </a:rPr>
              <a:t>Mathematics Consortium Working Group, Hughes Hallett et al.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298" name=""/>
          <p:cNvSpPr/>
          <p:nvPr/>
        </p:nvSpPr>
        <p:spPr>
          <a:xfrm>
            <a:off x="360" y="6559200"/>
            <a:ext cx="5942520" cy="298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1400" spc="-1" strike="noStrike">
                <a:solidFill>
                  <a:srgbClr val="1b1f22"/>
                </a:solidFill>
                <a:latin typeface="Arial"/>
                <a:ea typeface="DejaVu Sans"/>
              </a:rPr>
              <a:t>https://mcwg.github.io/climate</a:t>
            </a:r>
            <a:endParaRPr b="0" lang="en-US" sz="14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4460</TotalTime>
  <Application>LibreOffice/7.2.5.2$MacOSX_X86_64 LibreOffice_project/499f9727c189e6ef3471021d6132d4c694f357e5</Application>
  <AppVersion>15.0000</AppVersion>
  <Words>2214</Words>
  <Paragraphs>291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2021-02-21T03:50:53Z</dcterms:created>
  <dc:creator>Deborah</dc:creator>
  <dc:description/>
  <dc:language>en-US</dc:language>
  <cp:lastModifiedBy/>
  <dcterms:modified xsi:type="dcterms:W3CDTF">2022-01-28T17:58:58Z</dcterms:modified>
  <cp:revision>248</cp:revision>
  <dc:subject/>
  <dc:title>Does Data Have a Place in a Calculus Course?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2</vt:i4>
  </property>
  <property fmtid="{D5CDD505-2E9C-101B-9397-08002B2CF9AE}" pid="3" name="PresentationFormat">
    <vt:lpwstr>Widescreen</vt:lpwstr>
  </property>
  <property fmtid="{D5CDD505-2E9C-101B-9397-08002B2CF9AE}" pid="4" name="Slides">
    <vt:i4>27</vt:i4>
  </property>
</Properties>
</file>